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FD8"/>
    <a:srgbClr val="F871B9"/>
    <a:srgbClr val="F86AE3"/>
    <a:srgbClr val="83D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2611-6567-584F-9FF1-324ECE1FFCC9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4BBC-577B-A844-A34C-369E2B2FF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3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24BBC-577B-A844-A34C-369E2B2FF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619D0-28EF-180B-9007-82D2F503C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DC4C4D-AE41-0D5F-8A58-562942DB1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A3C0A-B6F8-84AE-8340-3449CBCD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59BCC4-267F-532D-CE32-B873575A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453BF-3754-4305-DC2F-08A7325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2E5D6-303B-86A9-5124-FC9253F4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AC095D-891A-04B9-286B-C3A4179C5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5D44E-6C36-2C5D-2F99-05DBCEF6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15DA64-E733-6201-ABA4-D8FFFE8B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6D321-34D1-AC4C-1E9E-1A5E6F85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5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4A22F7-8334-98FC-711F-E2D392F0D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31B40C-D3E5-20F7-C823-4EAB8933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0DEC95-12D4-6606-9D85-AF9B473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41811-26F4-1781-E9C4-6C7B7196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43FA6E-8D3D-470E-9F64-3C6731C4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6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B31B-A8E6-050B-8A5D-7F1A9505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A93E7-C119-D614-D74A-3E646467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8B71AD-F638-7A99-04E6-233A2C21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E2D77B-754A-0EAF-E692-77A48BAB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FBC3FF-B4FD-E28A-60C5-28979798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3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76873-0FE7-1035-0745-40FF58E5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3AF1C6-B1AA-8576-6D98-F26EE78A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4B944A-D61E-D721-BA80-6EFDB106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DFF97-C902-97C6-4C82-A6D1B06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EE89A0-57B4-5A79-ACC8-F5614D3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DAF0A-56B1-8FA7-5027-B5C39EA8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8D6A1-C65E-4449-FAEE-24AB9CCA6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A8F4F8-CA6C-D8B5-3B4F-AA340A3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D3BD3A-F160-2B7C-D2C6-5FFBDD38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C6EAA6-92A6-1DD0-6ED8-34FDE24E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8E8CA-5811-6325-345C-64B6DCCB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8167A-FC36-6187-E0B7-9960CEBE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230A85-7784-3FC6-625B-3F5BCF38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245C62-F483-C153-C9DE-E0BD549D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38533A-EBF4-6271-092A-0C9AE4EE8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ACC9A7-5B3F-1A4D-5CEC-7B5448B5A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C9B6B1-3FD6-34C3-6017-427F90C4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A41F2-8092-7615-E00D-76215974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87E23B-8D15-3168-781B-E8D2A2A1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7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120B0-5A04-ED90-9066-97FFD7E7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48B2AB-3FA6-0E9A-99F3-80495643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43CA55-062D-F558-5C4C-54ADF2B2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A632B5-872E-C46C-8FAE-F8C7E4CD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98C4B7-8275-B80E-9E5E-B71F5CFB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2D480D-1F3F-3780-7F52-8D35501E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F26A0C-6CCA-8316-6FFC-96F1E3AC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13557-7C96-01B9-5B91-1E6236E0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1CD02-3D86-76F4-9F12-42D42F0E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65268E-1608-9E2A-1503-D20FBB56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F683B-0EB8-6FFD-5915-DFE95845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21AC2-1BB4-1574-9826-1709CF1D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7D40B4-7F9D-5DE6-C3B7-626BC15C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8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B996B-3015-2DCD-1B01-62037013F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59A358-E6A3-3E69-732E-45F9A04D0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AD1593-7F55-7C73-98B3-6AF8EA970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6720F5-EE72-A157-5A65-5E089769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9C631-87A1-CF4A-C01C-64090DF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837696-7920-565C-3C57-F72857D5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3D0E5-69CC-BFA5-47E3-34C28DA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D01D68-94D6-4CF8-2FDB-FDB2DD33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8A41A-F073-BD72-59E7-D23F9C09F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5C85-29A1-6244-81FC-BFC9CAAA0BAF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1A605E-AC35-C543-DD41-209A439B9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4DECE6-DA3A-6D93-F515-91E66AAC0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883DD0C4-A7E3-DF07-29C2-BE3E51E91C88}"/>
              </a:ext>
            </a:extLst>
          </p:cNvPr>
          <p:cNvSpPr/>
          <p:nvPr/>
        </p:nvSpPr>
        <p:spPr>
          <a:xfrm>
            <a:off x="5752221" y="540585"/>
            <a:ext cx="6346737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D69A8C3-BB1A-81CD-6F7D-14336718F141}"/>
              </a:ext>
            </a:extLst>
          </p:cNvPr>
          <p:cNvSpPr/>
          <p:nvPr/>
        </p:nvSpPr>
        <p:spPr>
          <a:xfrm>
            <a:off x="156786" y="460469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63418-E19F-937D-62A2-B94A4B0111E8}"/>
              </a:ext>
            </a:extLst>
          </p:cNvPr>
          <p:cNvSpPr txBox="1"/>
          <p:nvPr/>
        </p:nvSpPr>
        <p:spPr>
          <a:xfrm>
            <a:off x="739518" y="450442"/>
            <a:ext cx="473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Год создания ШСК </a:t>
            </a:r>
            <a:r>
              <a:rPr lang="ru-RU" sz="1000" dirty="0"/>
              <a:t>(в соответствии с Всероссийским реестром) 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2020г.</a:t>
            </a:r>
            <a:endParaRPr lang="ru-RU" sz="16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00C4C78-B06F-CAEE-AA70-88D530EE6776}"/>
              </a:ext>
            </a:extLst>
          </p:cNvPr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DFF08D73-98A0-E475-4F79-3D255F9C1979}"/>
              </a:ext>
            </a:extLst>
          </p:cNvPr>
          <p:cNvSpPr/>
          <p:nvPr/>
        </p:nvSpPr>
        <p:spPr>
          <a:xfrm>
            <a:off x="6154483" y="2781869"/>
            <a:ext cx="6135140" cy="40340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9ED7162-C055-612E-1E80-7EDD7787DDD8}"/>
              </a:ext>
            </a:extLst>
          </p:cNvPr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249161-F6FC-F2F8-3978-6BAFF0B407D7}"/>
              </a:ext>
            </a:extLst>
          </p:cNvPr>
          <p:cNvSpPr txBox="1"/>
          <p:nvPr/>
        </p:nvSpPr>
        <p:spPr>
          <a:xfrm>
            <a:off x="4114780" y="130418"/>
            <a:ext cx="4138697" cy="320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49580" algn="ctr">
              <a:lnSpc>
                <a:spcPct val="115000"/>
              </a:lnSpc>
            </a:pPr>
            <a:r>
              <a:rPr lang="ru-RU" sz="1400" b="1" dirty="0">
                <a:latin typeface="Times New Roman" panose="02020603050405020304" pitchFamily="18" charset="0"/>
                <a:ea typeface="Arial" panose="020B0604020202020204" pitchFamily="34" charset="0"/>
              </a:rPr>
              <a:t>Школьный спортивный клуб «ФОРВАРД»</a:t>
            </a:r>
            <a:endParaRPr lang="ru-RU" sz="1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A0E77F94-CCA7-5014-CFFD-BDD9DEDD9715}"/>
              </a:ext>
            </a:extLst>
          </p:cNvPr>
          <p:cNvCxnSpPr/>
          <p:nvPr/>
        </p:nvCxn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CD39F81-1E7C-3BC3-FC1F-78ECA770DCE8}"/>
              </a:ext>
            </a:extLst>
          </p:cNvPr>
          <p:cNvSpPr txBox="1"/>
          <p:nvPr/>
        </p:nvSpPr>
        <p:spPr>
          <a:xfrm>
            <a:off x="4547929" y="4212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</a:p>
        </p:txBody>
      </p:sp>
      <p:pic>
        <p:nvPicPr>
          <p:cNvPr id="79" name="Рисунок 78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5C37B5FE-050E-55FD-CC76-F45B89DBB9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4483" y="4558046"/>
            <a:ext cx="646755" cy="646755"/>
          </a:xfrm>
          <a:prstGeom prst="rect">
            <a:avLst/>
          </a:prstGeom>
        </p:spPr>
      </p:pic>
      <p:pic>
        <p:nvPicPr>
          <p:cNvPr id="83" name="Рисунок 82" descr="Книги со сплошной заливкой">
            <a:extLst>
              <a:ext uri="{FF2B5EF4-FFF2-40B4-BE49-F238E27FC236}">
                <a16:creationId xmlns:a16="http://schemas.microsoft.com/office/drawing/2014/main" id="{504A24FA-0C35-FA43-FC2E-F6197869DC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830" y="2864094"/>
            <a:ext cx="548459" cy="548459"/>
          </a:xfrm>
          <a:prstGeom prst="rect">
            <a:avLst/>
          </a:prstGeom>
        </p:spPr>
      </p:pic>
      <p:pic>
        <p:nvPicPr>
          <p:cNvPr id="85" name="Рисунок 84" descr="Культурист  со сплошной заливкой">
            <a:extLst>
              <a:ext uri="{FF2B5EF4-FFF2-40B4-BE49-F238E27FC236}">
                <a16:creationId xmlns:a16="http://schemas.microsoft.com/office/drawing/2014/main" id="{DC1E775B-66DA-D777-1FD9-E7953C44D8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72" y="5010909"/>
            <a:ext cx="576961" cy="576961"/>
          </a:xfrm>
          <a:prstGeom prst="rect">
            <a:avLst/>
          </a:prstGeom>
        </p:spPr>
      </p:pic>
      <p:pic>
        <p:nvPicPr>
          <p:cNvPr id="87" name="Рисунок 86" descr="Мускулистая рука со сплошной заливкой">
            <a:extLst>
              <a:ext uri="{FF2B5EF4-FFF2-40B4-BE49-F238E27FC236}">
                <a16:creationId xmlns:a16="http://schemas.microsoft.com/office/drawing/2014/main" id="{EC32D729-A388-2DDE-2BFA-15B36E6FF1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687" y="1427073"/>
            <a:ext cx="566054" cy="56605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CB31BA6-B0B4-4273-9617-2B0D105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960331"/>
              </p:ext>
            </p:extLst>
          </p:nvPr>
        </p:nvGraphicFramePr>
        <p:xfrm>
          <a:off x="321276" y="820302"/>
          <a:ext cx="5287439" cy="15879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6">
                  <a:extLst>
                    <a:ext uri="{9D8B030D-6E8A-4147-A177-3AD203B41FA5}">
                      <a16:colId xmlns:a16="http://schemas.microsoft.com/office/drawing/2014/main" val="3765573059"/>
                    </a:ext>
                  </a:extLst>
                </a:gridCol>
                <a:gridCol w="4386063">
                  <a:extLst>
                    <a:ext uri="{9D8B030D-6E8A-4147-A177-3AD203B41FA5}">
                      <a16:colId xmlns:a16="http://schemas.microsoft.com/office/drawing/2014/main" val="1140244778"/>
                    </a:ext>
                  </a:extLst>
                </a:gridCol>
              </a:tblGrid>
              <a:tr h="314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спорта, развиваемые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078433"/>
                  </a:ext>
                </a:extLst>
              </a:tr>
              <a:tr h="31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Баскетбол, футбол, волейбол, легкая атлетика, шахматы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39509"/>
                  </a:ext>
                </a:extLst>
              </a:tr>
              <a:tr h="31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Баскетбол, футбол, волейбол, легкая атлетика, шахматы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51792"/>
                  </a:ext>
                </a:extLst>
              </a:tr>
              <a:tr h="31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Баскетбол, футбол, волейбол, легкая атлетика, шахматы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838408"/>
                  </a:ext>
                </a:extLst>
              </a:tr>
              <a:tr h="319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Баскетбол, футбол, легкая атлетик, шахматы, пулевая стрельба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921622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9A8707A-F977-4799-A119-D11A521E1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07323"/>
              </p:ext>
            </p:extLst>
          </p:nvPr>
        </p:nvGraphicFramePr>
        <p:xfrm>
          <a:off x="703468" y="2836036"/>
          <a:ext cx="5145070" cy="11427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4461">
                  <a:extLst>
                    <a:ext uri="{9D8B030D-6E8A-4147-A177-3AD203B41FA5}">
                      <a16:colId xmlns:a16="http://schemas.microsoft.com/office/drawing/2014/main" val="3667199"/>
                    </a:ext>
                  </a:extLst>
                </a:gridCol>
                <a:gridCol w="610328">
                  <a:extLst>
                    <a:ext uri="{9D8B030D-6E8A-4147-A177-3AD203B41FA5}">
                      <a16:colId xmlns:a16="http://schemas.microsoft.com/office/drawing/2014/main" val="3779488495"/>
                    </a:ext>
                  </a:extLst>
                </a:gridCol>
                <a:gridCol w="613717">
                  <a:extLst>
                    <a:ext uri="{9D8B030D-6E8A-4147-A177-3AD203B41FA5}">
                      <a16:colId xmlns:a16="http://schemas.microsoft.com/office/drawing/2014/main" val="2879131810"/>
                    </a:ext>
                  </a:extLst>
                </a:gridCol>
                <a:gridCol w="648282">
                  <a:extLst>
                    <a:ext uri="{9D8B030D-6E8A-4147-A177-3AD203B41FA5}">
                      <a16:colId xmlns:a16="http://schemas.microsoft.com/office/drawing/2014/main" val="1674597990"/>
                    </a:ext>
                  </a:extLst>
                </a:gridCol>
                <a:gridCol w="648282">
                  <a:extLst>
                    <a:ext uri="{9D8B030D-6E8A-4147-A177-3AD203B41FA5}">
                      <a16:colId xmlns:a16="http://schemas.microsoft.com/office/drawing/2014/main" val="2967677916"/>
                    </a:ext>
                  </a:extLst>
                </a:gridCol>
              </a:tblGrid>
              <a:tr h="314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687104"/>
                  </a:ext>
                </a:extLst>
              </a:tr>
              <a:tr h="288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учителей ФК в школе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42749"/>
                  </a:ext>
                </a:extLst>
              </a:tr>
              <a:tr h="415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педагогических работников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711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36BA784-B2E5-482A-B17D-56B554AAE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324106"/>
              </p:ext>
            </p:extLst>
          </p:nvPr>
        </p:nvGraphicFramePr>
        <p:xfrm>
          <a:off x="6754012" y="2993632"/>
          <a:ext cx="5190853" cy="34171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0114">
                  <a:extLst>
                    <a:ext uri="{9D8B030D-6E8A-4147-A177-3AD203B41FA5}">
                      <a16:colId xmlns:a16="http://schemas.microsoft.com/office/drawing/2014/main" val="4114511588"/>
                    </a:ext>
                  </a:extLst>
                </a:gridCol>
                <a:gridCol w="545476">
                  <a:extLst>
                    <a:ext uri="{9D8B030D-6E8A-4147-A177-3AD203B41FA5}">
                      <a16:colId xmlns:a16="http://schemas.microsoft.com/office/drawing/2014/main" val="2000809814"/>
                    </a:ext>
                  </a:extLst>
                </a:gridCol>
                <a:gridCol w="645479">
                  <a:extLst>
                    <a:ext uri="{9D8B030D-6E8A-4147-A177-3AD203B41FA5}">
                      <a16:colId xmlns:a16="http://schemas.microsoft.com/office/drawing/2014/main" val="2647053706"/>
                    </a:ext>
                  </a:extLst>
                </a:gridCol>
                <a:gridCol w="499892">
                  <a:extLst>
                    <a:ext uri="{9D8B030D-6E8A-4147-A177-3AD203B41FA5}">
                      <a16:colId xmlns:a16="http://schemas.microsoft.com/office/drawing/2014/main" val="3183166285"/>
                    </a:ext>
                  </a:extLst>
                </a:gridCol>
                <a:gridCol w="499892">
                  <a:extLst>
                    <a:ext uri="{9D8B030D-6E8A-4147-A177-3AD203B41FA5}">
                      <a16:colId xmlns:a16="http://schemas.microsoft.com/office/drawing/2014/main" val="353292571"/>
                    </a:ext>
                  </a:extLst>
                </a:gridCol>
              </a:tblGrid>
              <a:tr h="2863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38092"/>
                  </a:ext>
                </a:extLst>
              </a:tr>
              <a:tr h="23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Количество обучающихся в общеобразовательной организации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804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836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826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840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4838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056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effectLst/>
                        </a:rPr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320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350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380 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132885"/>
                  </a:ext>
                </a:extLst>
              </a:tr>
              <a:tr h="226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012547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effectLst/>
                        </a:rPr>
                        <a:t>Количество спортивно-массовых мероприятий, проведенных на школьном уровне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493"/>
                  </a:ext>
                </a:extLst>
              </a:tr>
              <a:tr h="472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355994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 т.ч. лиц с ОВЗ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9021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F12B9B9-8ACB-4E1E-A20D-638EAE2D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333043"/>
              </p:ext>
            </p:extLst>
          </p:nvPr>
        </p:nvGraphicFramePr>
        <p:xfrm>
          <a:off x="645061" y="4157056"/>
          <a:ext cx="5203478" cy="2284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1812">
                  <a:extLst>
                    <a:ext uri="{9D8B030D-6E8A-4147-A177-3AD203B41FA5}">
                      <a16:colId xmlns:a16="http://schemas.microsoft.com/office/drawing/2014/main" val="367767648"/>
                    </a:ext>
                  </a:extLst>
                </a:gridCol>
                <a:gridCol w="620228">
                  <a:extLst>
                    <a:ext uri="{9D8B030D-6E8A-4147-A177-3AD203B41FA5}">
                      <a16:colId xmlns:a16="http://schemas.microsoft.com/office/drawing/2014/main" val="1064967386"/>
                    </a:ext>
                  </a:extLst>
                </a:gridCol>
                <a:gridCol w="562252">
                  <a:extLst>
                    <a:ext uri="{9D8B030D-6E8A-4147-A177-3AD203B41FA5}">
                      <a16:colId xmlns:a16="http://schemas.microsoft.com/office/drawing/2014/main" val="3450028240"/>
                    </a:ext>
                  </a:extLst>
                </a:gridCol>
                <a:gridCol w="558405">
                  <a:extLst>
                    <a:ext uri="{9D8B030D-6E8A-4147-A177-3AD203B41FA5}">
                      <a16:colId xmlns:a16="http://schemas.microsoft.com/office/drawing/2014/main" val="2855346411"/>
                    </a:ext>
                  </a:extLst>
                </a:gridCol>
                <a:gridCol w="470781">
                  <a:extLst>
                    <a:ext uri="{9D8B030D-6E8A-4147-A177-3AD203B41FA5}">
                      <a16:colId xmlns:a16="http://schemas.microsoft.com/office/drawing/2014/main" val="3193161348"/>
                    </a:ext>
                  </a:extLst>
                </a:gridCol>
              </a:tblGrid>
              <a:tr h="34990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Спортивная инфраструктура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568912"/>
                  </a:ext>
                </a:extLst>
              </a:tr>
              <a:tr h="73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10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910529"/>
                  </a:ext>
                </a:extLst>
              </a:tr>
              <a:tr h="5786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136316"/>
                  </a:ext>
                </a:extLst>
              </a:tr>
              <a:tr h="5786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lang="ru-RU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1/2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1/2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1/2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1/2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877662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BB355D7-3EDD-44A5-853F-69843335F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18806"/>
              </p:ext>
            </p:extLst>
          </p:nvPr>
        </p:nvGraphicFramePr>
        <p:xfrm>
          <a:off x="6456804" y="558613"/>
          <a:ext cx="5321753" cy="21368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8690">
                  <a:extLst>
                    <a:ext uri="{9D8B030D-6E8A-4147-A177-3AD203B41FA5}">
                      <a16:colId xmlns:a16="http://schemas.microsoft.com/office/drawing/2014/main" val="2673908836"/>
                    </a:ext>
                  </a:extLst>
                </a:gridCol>
                <a:gridCol w="601611">
                  <a:extLst>
                    <a:ext uri="{9D8B030D-6E8A-4147-A177-3AD203B41FA5}">
                      <a16:colId xmlns:a16="http://schemas.microsoft.com/office/drawing/2014/main" val="1295219570"/>
                    </a:ext>
                  </a:extLst>
                </a:gridCol>
                <a:gridCol w="488264">
                  <a:extLst>
                    <a:ext uri="{9D8B030D-6E8A-4147-A177-3AD203B41FA5}">
                      <a16:colId xmlns:a16="http://schemas.microsoft.com/office/drawing/2014/main" val="1149117878"/>
                    </a:ext>
                  </a:extLst>
                </a:gridCol>
                <a:gridCol w="566594">
                  <a:extLst>
                    <a:ext uri="{9D8B030D-6E8A-4147-A177-3AD203B41FA5}">
                      <a16:colId xmlns:a16="http://schemas.microsoft.com/office/drawing/2014/main" val="1941758739"/>
                    </a:ext>
                  </a:extLst>
                </a:gridCol>
                <a:gridCol w="566594">
                  <a:extLst>
                    <a:ext uri="{9D8B030D-6E8A-4147-A177-3AD203B41FA5}">
                      <a16:colId xmlns:a16="http://schemas.microsoft.com/office/drawing/2014/main" val="4052993002"/>
                    </a:ext>
                  </a:extLst>
                </a:gridCol>
              </a:tblGrid>
              <a:tr h="3366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ВФСК ГТО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7123"/>
                  </a:ext>
                </a:extLst>
              </a:tr>
              <a:tr h="629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225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 475</a:t>
                      </a:r>
                      <a:endParaRPr lang="ru-RU" sz="105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550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357343"/>
                  </a:ext>
                </a:extLst>
              </a:tr>
              <a:tr h="629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приступивших к выполнению нормативов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 305</a:t>
                      </a:r>
                      <a:endParaRPr lang="ru-RU" sz="105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325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815386"/>
                  </a:ext>
                </a:extLst>
              </a:tr>
              <a:tr h="4610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выполнивших нормативы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265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+mn-lt"/>
                        </a:rPr>
                        <a:t> 280</a:t>
                      </a:r>
                      <a:endParaRPr lang="ru-RU" sz="105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285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487391"/>
                  </a:ext>
                </a:extLst>
              </a:tr>
            </a:tbl>
          </a:graphicData>
        </a:graphic>
      </p:graphicFrame>
      <p:pic>
        <p:nvPicPr>
          <p:cNvPr id="22" name="Рисунок 21" descr="Футбольный мяч со сплошной заливкой">
            <a:extLst>
              <a:ext uri="{FF2B5EF4-FFF2-40B4-BE49-F238E27FC236}">
                <a16:creationId xmlns:a16="http://schemas.microsoft.com/office/drawing/2014/main" id="{F62699EA-8E54-411D-A469-42597B34BD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358</Words>
  <Application>Microsoft Office PowerPoint</Application>
  <PresentationFormat>Широкоэкранный</PresentationFormat>
  <Paragraphs>108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doshayastrebova@outlook.com</dc:creator>
  <cp:lastModifiedBy>213</cp:lastModifiedBy>
  <cp:revision>14</cp:revision>
  <dcterms:created xsi:type="dcterms:W3CDTF">2025-01-24T16:00:12Z</dcterms:created>
  <dcterms:modified xsi:type="dcterms:W3CDTF">2026-04-08T08:33:13Z</dcterms:modified>
</cp:coreProperties>
</file>